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9" r:id="rId5"/>
    <p:sldId id="295" r:id="rId6"/>
    <p:sldId id="286" r:id="rId7"/>
    <p:sldId id="293" r:id="rId8"/>
    <p:sldId id="270" r:id="rId9"/>
    <p:sldId id="292" r:id="rId10"/>
    <p:sldId id="271" r:id="rId11"/>
    <p:sldId id="28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BBF886-996C-427E-8B28-703C5AB6EAB8}" v="1321" dt="2023-12-07T03:55:44.9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BDBEE-1FDA-4F57-947F-5759FA6ABC55}" type="datetimeFigureOut">
              <a:rPr lang="en-US" smtClean="0"/>
              <a:t>12/6/23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8C659-3DDB-48CB-A056-6A658A161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12/6/23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98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371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37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3" name="Picture Placeholder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Picture Placeholder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noProof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2" name="Picture Placeholder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3" name="Picture Placeholder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438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12/6/23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rofessionals collaborating at a table over a laptop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4" name="object 3" descr="People with document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254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>
            <a:normAutofit fontScale="90000"/>
          </a:bodyPr>
          <a:lstStyle/>
          <a:p>
            <a:r>
              <a:rPr lang="en-US" sz="5000" dirty="0"/>
              <a:t>INFORMATIONAL COMMUTE HELP SERVICE </a:t>
            </a:r>
            <a:br>
              <a:rPr lang="en-US" sz="5000" dirty="0"/>
            </a:br>
            <a:r>
              <a:rPr lang="en-US" sz="2200" dirty="0"/>
              <a:t>THEODOR, ELIJAH, CINDY, KEVIN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4044000" y="4221162"/>
            <a:ext cx="410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/>
          <a:p>
            <a:r>
              <a:rPr lang="en-US" sz="3600" b="1" i="1" spc="65">
                <a:solidFill>
                  <a:schemeClr val="accent1"/>
                </a:solidFill>
                <a:cs typeface="Arial"/>
              </a:rPr>
              <a:t>SALES PITCH</a:t>
            </a:r>
          </a:p>
        </p:txBody>
      </p:sp>
      <p:sp>
        <p:nvSpPr>
          <p:cNvPr id="6" name="object 7" descr="Beige rectangl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4044000" y="3718368"/>
            <a:ext cx="4104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6" descr="Blue rectangle">
            <a:extLst>
              <a:ext uri="{FF2B5EF4-FFF2-40B4-BE49-F238E27FC236}">
                <a16:creationId xmlns:a16="http://schemas.microsoft.com/office/drawing/2014/main" id="{A3269E8D-57C5-2A69-D7E1-13C0D4AB9BCF}"/>
              </a:ext>
            </a:extLst>
          </p:cNvPr>
          <p:cNvSpPr/>
          <p:nvPr/>
        </p:nvSpPr>
        <p:spPr>
          <a:xfrm>
            <a:off x="1323099" y="988060"/>
            <a:ext cx="8594725" cy="4680585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2</a:t>
            </a:fld>
            <a:endParaRPr lang="en-US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1776357" y="1302386"/>
            <a:ext cx="7489825" cy="4051935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2121067" y="2331806"/>
            <a:ext cx="5410200" cy="21367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i="1" u="sng" spc="-25" dirty="0">
                <a:solidFill>
                  <a:schemeClr val="accent1">
                    <a:lumMod val="20000"/>
                    <a:lumOff val="80000"/>
                  </a:schemeClr>
                </a:solidFill>
                <a:latin typeface="Aptos Display"/>
                <a:cs typeface="Arial"/>
              </a:rPr>
              <a:t>Question:</a:t>
            </a:r>
            <a:r>
              <a:rPr lang="en-US" sz="1800" b="1" i="1" spc="-25" dirty="0">
                <a:solidFill>
                  <a:schemeClr val="bg1"/>
                </a:solidFill>
                <a:latin typeface="Aptos Display"/>
                <a:cs typeface="Arial"/>
              </a:rPr>
              <a:t> </a:t>
            </a:r>
            <a:r>
              <a:rPr lang="en-US" sz="1800" i="1" spc="-25" dirty="0">
                <a:solidFill>
                  <a:schemeClr val="bg1"/>
                </a:solidFill>
                <a:latin typeface="Aptos Display"/>
                <a:cs typeface="Arial"/>
              </a:rPr>
              <a:t>How many people in this Class Commute to GMU?</a:t>
            </a:r>
          </a:p>
          <a:p>
            <a:pPr marL="0" indent="0">
              <a:buNone/>
            </a:pPr>
            <a:r>
              <a:rPr lang="en-US" sz="1800" i="1" spc="-25" dirty="0">
                <a:solidFill>
                  <a:schemeClr val="bg1"/>
                </a:solidFill>
                <a:latin typeface="Aptos Display"/>
                <a:cs typeface="Arial"/>
              </a:rPr>
              <a:t>We developed this program because we want to help GMU Students &amp; Employees be able to know how they can save money commuting to GMU.  Our Market is </a:t>
            </a:r>
            <a:r>
              <a:rPr lang="en-US" sz="1800" i="1" u="sng" spc="-25" dirty="0">
                <a:solidFill>
                  <a:schemeClr val="bg1"/>
                </a:solidFill>
                <a:latin typeface="Aptos Display"/>
                <a:cs typeface="Arial"/>
              </a:rPr>
              <a:t>YOU</a:t>
            </a:r>
            <a:r>
              <a:rPr lang="en-U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 , and we want to help you.</a:t>
            </a:r>
            <a:endParaRPr lang="en-US" sz="20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2122932" y="2004199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2026157" y="1302386"/>
            <a:ext cx="5165558" cy="8338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ptos Display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621375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ow George Mason University Transformed from a 'Cow College' to a Tech Hub">
            <a:extLst>
              <a:ext uri="{FF2B5EF4-FFF2-40B4-BE49-F238E27FC236}">
                <a16:creationId xmlns:a16="http://schemas.microsoft.com/office/drawing/2014/main" id="{5A33190A-A523-B543-1E97-8948C956D8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410450" cy="6858000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59001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1692008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98107" y="2331086"/>
            <a:ext cx="5165558" cy="833856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PROBLEM: COMMUTING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3</a:t>
            </a:fld>
            <a:endParaRPr lang="en-US"/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6313932" y="3042424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88242" y="3217631"/>
            <a:ext cx="5181600" cy="1603375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alibri" panose="020B0604020202020204" pitchFamily="34" charset="0"/>
              <a:buChar char="-"/>
            </a:pPr>
            <a:r>
              <a:rPr lang="en-U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Finding the right commuting strategy as a college student can be difficult. An efficient one minimizes commute costs and greatly impacts a student's learning experience. </a:t>
            </a:r>
            <a:endParaRPr lang="en-US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>
              <a:buFont typeface="Calibri" panose="020B0604020202020204" pitchFamily="34" charset="0"/>
              <a:buChar char="-"/>
            </a:pPr>
            <a:r>
              <a:rPr lang="en-U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Thus, GMU Students and Employees' need to know what the best method is for them.    </a:t>
            </a:r>
            <a:endParaRPr lang="en-US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7067" y="0"/>
            <a:ext cx="5157216" cy="6857999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6901180" y="1023721"/>
            <a:ext cx="4010660" cy="52608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1275448"/>
            <a:ext cx="6689725" cy="46456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67627" y="1975486"/>
            <a:ext cx="5165558" cy="83385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OUR SOLUTION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4</a:t>
            </a:fld>
            <a:endParaRPr lang="en-US"/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6293612" y="2666504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67922" y="2851871"/>
            <a:ext cx="5242560" cy="252793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We have Developed a Commute Help System that allows users to do three things:</a:t>
            </a:r>
            <a:endParaRPr lang="en-US" dirty="0">
              <a:solidFill>
                <a:schemeClr val="bg2">
                  <a:lumMod val="20000"/>
                  <a:lumOff val="8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Compare Car Models &amp; the amount of $ they will spend for their commutes to GMU (Weekly / Semesterly)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Find their closest GMU Shuttle bus arrival times 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Compare Personal Car, Uber, &amp; Taxi commute costs (weekly, semesterly)</a:t>
            </a:r>
          </a:p>
          <a:p>
            <a:pPr marL="342900" indent="-342900"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763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Two person handshake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ct 3" descr="Blue rectangle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23" name="Oval 22" descr="Beige oval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1334676" y="3258753"/>
            <a:ext cx="2983732" cy="164477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Compares Weekly &amp; Semesterly Costs Based on </a:t>
            </a:r>
            <a:r>
              <a:rPr lang="en-US" sz="1900" b="1" u="sng" dirty="0">
                <a:solidFill>
                  <a:schemeClr val="bg1"/>
                </a:solidFill>
              </a:rPr>
              <a:t>Car Model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5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OUR SERVICE FEATURES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6"/>
            <a:ext cx="3148965" cy="155592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  <a:cs typeface="Arial"/>
              </a:rPr>
              <a:t>Estimates </a:t>
            </a:r>
            <a:r>
              <a:rPr lang="en-US" sz="1900" b="1" u="sng" dirty="0">
                <a:solidFill>
                  <a:schemeClr val="bg1"/>
                </a:solidFill>
                <a:cs typeface="Arial"/>
              </a:rPr>
              <a:t>Personal Car</a:t>
            </a:r>
            <a:r>
              <a:rPr lang="en-US" sz="1900" b="1" dirty="0">
                <a:solidFill>
                  <a:schemeClr val="bg1"/>
                </a:solidFill>
                <a:cs typeface="Arial"/>
              </a:rPr>
              <a:t> Commute Costs per Week / Semester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BCC020E-50A1-4B26-95EE-F180516D8BD8}"/>
              </a:ext>
            </a:extLst>
          </p:cNvPr>
          <p:cNvSpPr>
            <a:spLocks noGrp="1"/>
          </p:cNvSpPr>
          <p:nvPr>
            <p:ph sz="half" idx="16"/>
          </p:nvPr>
        </p:nvSpPr>
        <p:spPr bwMode="white">
          <a:xfrm>
            <a:off x="6368305" y="2408639"/>
            <a:ext cx="3148965" cy="19224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  <a:latin typeface="Arial"/>
                <a:cs typeface="Arial"/>
              </a:rPr>
              <a:t>Compares Weekly &amp; Semesterly Costs Based on </a:t>
            </a:r>
            <a:r>
              <a:rPr lang="en-US" sz="1900" b="1" u="sng" dirty="0">
                <a:solidFill>
                  <a:schemeClr val="bg1"/>
                </a:solidFill>
                <a:latin typeface="Arial"/>
                <a:cs typeface="Arial"/>
              </a:rPr>
              <a:t>Transportation Method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1334676" y="5063496"/>
            <a:ext cx="3259789" cy="150962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2000" b="1" dirty="0">
                <a:solidFill>
                  <a:schemeClr val="bg1"/>
                </a:solidFill>
              </a:rPr>
              <a:t> Estimates Uber / Taxi Commuting Costs per Week / Semester</a:t>
            </a:r>
          </a:p>
        </p:txBody>
      </p:sp>
      <p:pic>
        <p:nvPicPr>
          <p:cNvPr id="36" name="Picture Placeholder 35" descr="Check icon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1622425"/>
            <a:ext cx="576000" cy="576000"/>
          </a:xfrm>
        </p:spPr>
      </p:pic>
      <p:pic>
        <p:nvPicPr>
          <p:cNvPr id="40" name="Picture Placeholder 39" descr="Check icon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19150" y="3199810"/>
            <a:ext cx="576000" cy="576000"/>
          </a:xfrm>
        </p:spPr>
      </p:pic>
      <p:pic>
        <p:nvPicPr>
          <p:cNvPr id="34" name="Picture Placeholder 33" descr="Check icon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5043192"/>
            <a:ext cx="576000" cy="576000"/>
          </a:xfrm>
        </p:spPr>
      </p:pic>
      <p:pic>
        <p:nvPicPr>
          <p:cNvPr id="42" name="Picture Placeholder 41" descr="Check icon">
            <a:extLst>
              <a:ext uri="{FF2B5EF4-FFF2-40B4-BE49-F238E27FC236}">
                <a16:creationId xmlns:a16="http://schemas.microsoft.com/office/drawing/2014/main" id="{C9B2F2DF-F5C3-47DD-B3B0-43E328A2AAAB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5652526" y="2378374"/>
            <a:ext cx="576072" cy="576072"/>
          </a:xfrm>
        </p:spPr>
      </p:pic>
      <p:sp>
        <p:nvSpPr>
          <p:cNvPr id="24" name="object 5" descr="Beige rectangl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 flipV="1">
            <a:off x="929705" y="1293403"/>
            <a:ext cx="5077556" cy="45719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/>
          </a:p>
        </p:txBody>
      </p:sp>
      <p:pic>
        <p:nvPicPr>
          <p:cNvPr id="4" name="Picture Placeholder 41" descr="Check icon">
            <a:extLst>
              <a:ext uri="{FF2B5EF4-FFF2-40B4-BE49-F238E27FC236}">
                <a16:creationId xmlns:a16="http://schemas.microsoft.com/office/drawing/2014/main" id="{46FB03C5-36F2-FA47-FEC8-8D45AA6B11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5652526" y="4330999"/>
            <a:ext cx="576072" cy="576072"/>
          </a:xfrm>
          <a:prstGeom prst="rect">
            <a:avLst/>
          </a:prstGeom>
        </p:spPr>
      </p:pic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7A2DC30C-248A-CEF8-DE8E-6A24ED338CF1}"/>
              </a:ext>
            </a:extLst>
          </p:cNvPr>
          <p:cNvSpPr txBox="1">
            <a:spLocks/>
          </p:cNvSpPr>
          <p:nvPr/>
        </p:nvSpPr>
        <p:spPr bwMode="white">
          <a:xfrm>
            <a:off x="6425455" y="4370789"/>
            <a:ext cx="3148965" cy="19224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  <a:latin typeface="Arial"/>
                <a:cs typeface="Arial"/>
              </a:rPr>
              <a:t>Displays </a:t>
            </a:r>
            <a:r>
              <a:rPr lang="en-US" sz="1900" b="1" u="sng" dirty="0">
                <a:solidFill>
                  <a:schemeClr val="bg1"/>
                </a:solidFill>
                <a:latin typeface="Arial"/>
                <a:cs typeface="Arial"/>
              </a:rPr>
              <a:t>GMU Shuttle </a:t>
            </a:r>
            <a:r>
              <a:rPr lang="en-US" sz="1900" b="1" dirty="0">
                <a:solidFill>
                  <a:schemeClr val="bg1"/>
                </a:solidFill>
                <a:latin typeface="Arial"/>
                <a:cs typeface="Arial"/>
              </a:rPr>
              <a:t>Arrival Times for each Shuttle</a:t>
            </a:r>
          </a:p>
        </p:txBody>
      </p:sp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790575" y="1206256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DEMOSTRATION...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6</a:t>
            </a:fld>
            <a:endParaRPr lang="en-US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 flipV="1">
            <a:off x="947607" y="1261641"/>
            <a:ext cx="3508646" cy="62923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B371-F992-4547-B936-23F16F44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444" y="417362"/>
            <a:ext cx="3932237" cy="1302111"/>
          </a:xfrm>
        </p:spPr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89DD8-AB5B-4556-B381-45F1AC0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CD8DFC9-E679-43B6-94BA-67756E397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1414" y="2781223"/>
            <a:ext cx="4631006" cy="2736901"/>
          </a:xfrm>
        </p:spPr>
      </p:pic>
      <p:sp>
        <p:nvSpPr>
          <p:cNvPr id="8" name="object 13" descr="Beige rectangle">
            <a:extLst>
              <a:ext uri="{FF2B5EF4-FFF2-40B4-BE49-F238E27FC236}">
                <a16:creationId xmlns:a16="http://schemas.microsoft.com/office/drawing/2014/main" id="{DFB86A96-0959-48CB-911E-06E243290C23}"/>
              </a:ext>
            </a:extLst>
          </p:cNvPr>
          <p:cNvSpPr/>
          <p:nvPr/>
        </p:nvSpPr>
        <p:spPr>
          <a:xfrm>
            <a:off x="919593" y="1673753"/>
            <a:ext cx="2992649" cy="45719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C475521-D12E-74DC-0F48-959790A7F5FA}"/>
              </a:ext>
            </a:extLst>
          </p:cNvPr>
          <p:cNvSpPr txBox="1"/>
          <p:nvPr/>
        </p:nvSpPr>
        <p:spPr>
          <a:xfrm>
            <a:off x="6149767" y="205432"/>
            <a:ext cx="5821839" cy="766363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The </a:t>
            </a:r>
            <a:r>
              <a:rPr lang="en-US" b="1" i="0" u="sng" strike="noStrike" dirty="0">
                <a:solidFill>
                  <a:schemeClr val="bg1"/>
                </a:solidFill>
                <a:effectLst/>
              </a:rPr>
              <a:t>GMU Commute </a:t>
            </a:r>
            <a:r>
              <a:rPr lang="en-US" b="1" u="sng" dirty="0">
                <a:solidFill>
                  <a:schemeClr val="bg1"/>
                </a:solidFill>
              </a:rPr>
              <a:t>Helper</a:t>
            </a:r>
            <a:r>
              <a:rPr lang="en-US" b="1" i="0" strike="noStrike" dirty="0">
                <a:solidFill>
                  <a:schemeClr val="bg1"/>
                </a:solidFill>
                <a:effectLst/>
              </a:rPr>
              <a:t> 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serves as a valuable tool for users to estimate their </a:t>
            </a:r>
            <a:r>
              <a:rPr lang="en-US" b="1" dirty="0">
                <a:solidFill>
                  <a:schemeClr val="bg1"/>
                </a:solidFill>
              </a:rPr>
              <a:t>Weekly and Semesterly 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commute </a:t>
            </a:r>
            <a:r>
              <a:rPr lang="en-US" b="1" dirty="0">
                <a:solidFill>
                  <a:schemeClr val="bg1"/>
                </a:solidFill>
              </a:rPr>
              <a:t>costs. </a:t>
            </a:r>
            <a:endParaRPr lang="en-US" b="1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dirty="0">
                <a:solidFill>
                  <a:schemeClr val="bg1"/>
                </a:solidFill>
              </a:rPr>
              <a:t>It provides 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insights into </a:t>
            </a:r>
            <a:r>
              <a:rPr lang="en-US" b="1" dirty="0">
                <a:solidFill>
                  <a:schemeClr val="bg1"/>
                </a:solidFill>
              </a:rPr>
              <a:t>current commute methods, and how effective they are. We hope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 program </a:t>
            </a:r>
            <a:r>
              <a:rPr lang="en-US" b="1" dirty="0">
                <a:solidFill>
                  <a:schemeClr val="bg1"/>
                </a:solidFill>
              </a:rPr>
              <a:t>is a movement forward in helping Students &amp; Employees save money in an already expensive world. </a:t>
            </a:r>
          </a:p>
          <a:p>
            <a:pPr>
              <a:spcAft>
                <a:spcPts val="1200"/>
              </a:spcAft>
            </a:pPr>
            <a:endParaRPr lang="en-US" b="1" u="sng" dirty="0">
              <a:solidFill>
                <a:schemeClr val="bg1"/>
              </a:solidFill>
            </a:endParaRPr>
          </a:p>
          <a:p>
            <a:pPr>
              <a:spcAft>
                <a:spcPts val="1200"/>
              </a:spcAft>
            </a:pPr>
            <a:r>
              <a:rPr lang="en-US" b="1" u="sng" dirty="0">
                <a:solidFill>
                  <a:schemeClr val="bg1"/>
                </a:solidFill>
              </a:rPr>
              <a:t>S</a:t>
            </a:r>
            <a:r>
              <a:rPr lang="en-US" b="1" i="0" u="sng" strike="noStrike" dirty="0">
                <a:solidFill>
                  <a:schemeClr val="bg1"/>
                </a:solidFill>
                <a:effectLst/>
              </a:rPr>
              <a:t>pecial values:</a:t>
            </a:r>
            <a:r>
              <a:rPr lang="en-US" b="1" u="sng" dirty="0">
                <a:solidFill>
                  <a:schemeClr val="bg1"/>
                </a:solidFill>
              </a:rPr>
              <a:t> </a:t>
            </a:r>
            <a:endParaRPr lang="en-US" b="1" i="0" strike="noStrike" dirty="0">
              <a:solidFill>
                <a:schemeClr val="bg1"/>
              </a:solidFill>
              <a:effectLst/>
            </a:endParaRPr>
          </a:p>
          <a:p>
            <a:pPr>
              <a:spcAft>
                <a:spcPts val="1200"/>
              </a:spcAft>
            </a:pP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- User-friendly</a:t>
            </a:r>
            <a:r>
              <a:rPr lang="en-US" sz="1600" dirty="0">
                <a:solidFill>
                  <a:schemeClr val="bg1"/>
                </a:solidFill>
              </a:rPr>
              <a:t> </a:t>
            </a:r>
            <a:endParaRPr lang="en-US" sz="1600" b="0" i="0" u="none" strike="noStrike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- Flexible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- Informative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endParaRPr lang="en-US" sz="1600" b="0" i="0" u="none" strike="noStrike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b="1" i="0" u="sng" strike="noStrike" dirty="0">
                <a:solidFill>
                  <a:schemeClr val="bg1"/>
                </a:solidFill>
                <a:effectLst/>
              </a:rPr>
              <a:t>Future Development:</a:t>
            </a:r>
            <a:endParaRPr lang="en-US" b="1" u="sng" dirty="0">
              <a:solidFill>
                <a:schemeClr val="bg1"/>
              </a:solidFill>
              <a:effectLst/>
            </a:endParaRPr>
          </a:p>
          <a:p>
            <a:pPr>
              <a:spcAft>
                <a:spcPts val="1200"/>
              </a:spcAft>
            </a:pP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- Additional </a:t>
            </a:r>
            <a:r>
              <a:rPr lang="en-US" sz="1600" dirty="0">
                <a:solidFill>
                  <a:schemeClr val="bg1"/>
                </a:solidFill>
              </a:rPr>
              <a:t>Transportation</a:t>
            </a: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 modes</a:t>
            </a:r>
            <a:r>
              <a:rPr lang="en-US" sz="1600" dirty="0">
                <a:solidFill>
                  <a:schemeClr val="bg1"/>
                </a:solidFill>
              </a:rPr>
              <a:t> (Metro, Lift etc.)</a:t>
            </a:r>
            <a:endParaRPr lang="en-US" sz="1600" b="0" i="0" u="none" strike="noStrike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- Cost </a:t>
            </a:r>
            <a:r>
              <a:rPr lang="en-US" sz="1600" dirty="0">
                <a:solidFill>
                  <a:schemeClr val="bg1"/>
                </a:solidFill>
              </a:rPr>
              <a:t>estimation</a:t>
            </a: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 refinement</a:t>
            </a:r>
          </a:p>
          <a:p>
            <a:pPr>
              <a:spcAft>
                <a:spcPts val="1200"/>
              </a:spcAft>
            </a:pPr>
            <a:r>
              <a:rPr lang="en-US" sz="1600" b="0" i="0" u="none" strike="noStrike" dirty="0">
                <a:solidFill>
                  <a:schemeClr val="bg1"/>
                </a:solidFill>
                <a:effectLst/>
              </a:rPr>
              <a:t>-</a:t>
            </a:r>
            <a:r>
              <a:rPr lang="en-US" sz="1600" dirty="0">
                <a:solidFill>
                  <a:schemeClr val="bg1"/>
                </a:solidFill>
              </a:rPr>
              <a:t>  Budget Helper</a:t>
            </a:r>
            <a:endParaRPr lang="en-US" sz="1600" b="0" i="0" u="none" strike="noStrike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endParaRPr lang="en-US" sz="1600" b="0" dirty="0">
              <a:effectLst/>
            </a:endParaRPr>
          </a:p>
          <a:p>
            <a:br>
              <a:rPr lang="en-US" dirty="0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812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Girl with documents">
            <a:extLst>
              <a:ext uri="{FF2B5EF4-FFF2-40B4-BE49-F238E27FC236}">
                <a16:creationId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" y="1350"/>
            <a:ext cx="12189600" cy="68566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477937" y="595540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endParaRPr lang="en-US" sz="2500" b="1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ct 6" descr="Beige rectangl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 bwMode="ltGray">
          <a:xfrm>
            <a:off x="1628337" y="2894780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1193960" y="1275320"/>
            <a:ext cx="485921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000">
                <a:solidFill>
                  <a:schemeClr val="bg1"/>
                </a:solidFill>
              </a:rPr>
              <a:t>THANK YOU FOR LISTENING!</a:t>
            </a:r>
            <a:endParaRPr lang="en-US" sz="50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EA828A5-CB53-1F7E-C5BA-110F137E0B1F}"/>
              </a:ext>
            </a:extLst>
          </p:cNvPr>
          <p:cNvSpPr txBox="1">
            <a:spLocks/>
          </p:cNvSpPr>
          <p:nvPr/>
        </p:nvSpPr>
        <p:spPr bwMode="ltGray">
          <a:xfrm>
            <a:off x="1165385" y="3275570"/>
            <a:ext cx="48592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23188392_Professional services pitch deck_SL_V1.potx" id="{A16A60D7-542B-43C6-BB27-7BA8168B4019}" vid="{8C6CFC53-4DED-4518-8264-5814B6A371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</TotalTime>
  <Words>331</Words>
  <Application>Microsoft Macintosh PowerPoint</Application>
  <PresentationFormat>Widescreen</PresentationFormat>
  <Paragraphs>51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 Display</vt:lpstr>
      <vt:lpstr>Arial</vt:lpstr>
      <vt:lpstr>Arial </vt:lpstr>
      <vt:lpstr>Calibri</vt:lpstr>
      <vt:lpstr>Gill Sans MT</vt:lpstr>
      <vt:lpstr>Office Theme</vt:lpstr>
      <vt:lpstr>INFORMATIONAL COMMUTE HELP SERVICE  THEODOR, ELIJAH, CINDY, KEVIN</vt:lpstr>
      <vt:lpstr>Introduction</vt:lpstr>
      <vt:lpstr>PROBLEM: COMMUTING</vt:lpstr>
      <vt:lpstr>OUR SOLUTION</vt:lpstr>
      <vt:lpstr>OUR SERVICE FEATURES</vt:lpstr>
      <vt:lpstr>DEMOSTRATION...</vt:lpstr>
      <vt:lpstr>CONCLUSION</vt:lpstr>
      <vt:lpstr>THANK YOU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INFORMATIONAL COMMUTE SERVICE  THEODOR, ELIJAH, CINDY, KEVIN</dc:title>
  <dc:creator>Kevin H Fajardo</dc:creator>
  <cp:lastModifiedBy>Theodor Axelson</cp:lastModifiedBy>
  <cp:revision>383</cp:revision>
  <dcterms:created xsi:type="dcterms:W3CDTF">2023-12-06T01:04:41Z</dcterms:created>
  <dcterms:modified xsi:type="dcterms:W3CDTF">2023-12-07T04:28:37Z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